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806" r:id="rId1"/>
    <p:sldMasterId id="2147484938" r:id="rId2"/>
  </p:sldMasterIdLst>
  <p:notesMasterIdLst>
    <p:notesMasterId r:id="rId21"/>
  </p:notesMasterIdLst>
  <p:handoutMasterIdLst>
    <p:handoutMasterId r:id="rId22"/>
  </p:handoutMasterIdLst>
  <p:sldIdLst>
    <p:sldId id="256" r:id="rId3"/>
    <p:sldId id="343" r:id="rId4"/>
    <p:sldId id="344" r:id="rId5"/>
    <p:sldId id="345" r:id="rId6"/>
    <p:sldId id="371" r:id="rId7"/>
    <p:sldId id="346" r:id="rId8"/>
    <p:sldId id="374" r:id="rId9"/>
    <p:sldId id="347" r:id="rId10"/>
    <p:sldId id="362" r:id="rId11"/>
    <p:sldId id="363" r:id="rId12"/>
    <p:sldId id="364" r:id="rId13"/>
    <p:sldId id="351" r:id="rId14"/>
    <p:sldId id="365" r:id="rId15"/>
    <p:sldId id="366" r:id="rId16"/>
    <p:sldId id="353" r:id="rId17"/>
    <p:sldId id="354" r:id="rId18"/>
    <p:sldId id="369" r:id="rId19"/>
    <p:sldId id="355" r:id="rId20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doqueu assuero mesquita" initials="mam" lastIdx="1" clrIdx="0">
    <p:extLst>
      <p:ext uri="{19B8F6BF-5375-455C-9EA6-DF929625EA0E}">
        <p15:presenceInfo xmlns:p15="http://schemas.microsoft.com/office/powerpoint/2012/main" xmlns="" userId="S-1-5-21-152160328-3562513976-1843293847-5004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B4"/>
    <a:srgbClr val="001D4D"/>
    <a:srgbClr val="AC8800"/>
    <a:srgbClr val="B27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53" autoAdjust="0"/>
    <p:restoredTop sz="82336" autoAdjust="0"/>
  </p:normalViewPr>
  <p:slideViewPr>
    <p:cSldViewPr snapToObjects="1">
      <p:cViewPr>
        <p:scale>
          <a:sx n="100" d="100"/>
          <a:sy n="100" d="100"/>
        </p:scale>
        <p:origin x="-190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119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8673A1D-CA7C-2142-B4A7-2120819DBEF7}" type="datetime1">
              <a:rPr lang="en-US"/>
              <a:pPr>
                <a:defRPr/>
              </a:pPr>
              <a:t>12/10/2015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fld id="{1485053A-06DE-4098-9318-500CD16FC6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791176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fld id="{7E0628F4-B50B-49E8-83AB-39D50AFED8CD}" type="datetimeFigureOut">
              <a:rPr lang="en-US"/>
              <a:pPr>
                <a:defRPr/>
              </a:pPr>
              <a:t>12/10/2015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A6446FAC-226B-4115-960C-7B2E97248D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3306568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Greet</a:t>
            </a:r>
            <a:r>
              <a:rPr lang="en-US" baseline="0" dirty="0" smtClean="0"/>
              <a:t> your audience, thank them for attending your presentation, introduce yourself, introduce your project, </a:t>
            </a:r>
            <a:r>
              <a:rPr lang="en-US" dirty="0" smtClean="0"/>
              <a:t>introduce your team</a:t>
            </a:r>
            <a:r>
              <a:rPr lang="en-US" baseline="0" dirty="0" smtClean="0"/>
              <a:t> members, </a:t>
            </a:r>
            <a:r>
              <a:rPr lang="en-US" dirty="0" smtClean="0"/>
              <a:t>and quickly indicate what each of you</a:t>
            </a:r>
            <a:r>
              <a:rPr lang="en-US" baseline="0" dirty="0" smtClean="0"/>
              <a:t> did in a high-level manner, and put more emphasis on your part/contribution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1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416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 Test Suites and Test Cases (one sunny day and one rainy day) for the use case represented in part (5) above (2 slides).</a:t>
            </a:r>
          </a:p>
          <a:p>
            <a:r>
              <a:rPr lang="en-US" dirty="0" smtClean="0"/>
              <a:t>7.1 One sunny day and one rainy day for the implemented use cases (one or more slides).</a:t>
            </a:r>
          </a:p>
          <a:p>
            <a:r>
              <a:rPr lang="en-US" dirty="0" smtClean="0"/>
              <a:t>7.2 Automated test scripts for the implemented use cases (one or more slides).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16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94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 Test Suites and Test Cases (one sunny day and one rainy day) for the use case represented in part (5) above (2 slides).</a:t>
            </a:r>
          </a:p>
          <a:p>
            <a:r>
              <a:rPr lang="en-US" dirty="0" smtClean="0"/>
              <a:t>7.1 One sunny day and one rainy day for the implemented use cases (one or more slides).</a:t>
            </a:r>
          </a:p>
          <a:p>
            <a:r>
              <a:rPr lang="en-US" dirty="0" smtClean="0"/>
              <a:t>7.2 Automated test scripts for the implemented use cases (one or more slides).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17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100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Summarize your contribution</a:t>
            </a:r>
          </a:p>
          <a:p>
            <a:r>
              <a:rPr lang="en-US" dirty="0" smtClean="0"/>
              <a:t>Include your contact information</a:t>
            </a:r>
          </a:p>
          <a:p>
            <a:r>
              <a:rPr lang="en-US" dirty="0" smtClean="0"/>
              <a:t>Ask if anyone has any questions for you.</a:t>
            </a:r>
          </a:p>
          <a:p>
            <a:r>
              <a:rPr lang="en-US" smtClean="0"/>
              <a:t>Thank your audience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18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670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</a:t>
            </a:r>
            <a:r>
              <a:rPr lang="en-US" baseline="0" dirty="0" smtClean="0"/>
              <a:t> the problem that the whole project tackles and stay focused on the parts that you have been working. Indicate </a:t>
            </a:r>
            <a:r>
              <a:rPr lang="en-US" dirty="0" smtClean="0"/>
              <a:t>if there is an existing previous system, enumerate its problems/limitations,</a:t>
            </a:r>
            <a:r>
              <a:rPr lang="en-US" baseline="0" dirty="0" smtClean="0"/>
              <a:t> etc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2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287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 Management (schedule for entire semester) (one slide; Gantt Chart).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59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 Requirements:</a:t>
            </a:r>
          </a:p>
          <a:p>
            <a:r>
              <a:rPr lang="en-US" dirty="0" smtClean="0"/>
              <a:t>4.1. User stories implemented (one or more slides).</a:t>
            </a:r>
          </a:p>
          <a:p>
            <a:r>
              <a:rPr lang="en-US" dirty="0" smtClean="0"/>
              <a:t>4.2. UML use cases and the use case diagram for the implemented use cases (one or more slides).</a:t>
            </a:r>
          </a:p>
          <a:p>
            <a:r>
              <a:rPr lang="en-US" dirty="0" smtClean="0"/>
              <a:t>4.3. UML sequence diagrams for the implemented use cases.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4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95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 Requirements:</a:t>
            </a:r>
          </a:p>
          <a:p>
            <a:r>
              <a:rPr lang="en-US" dirty="0" smtClean="0"/>
              <a:t>4.1. User stories implemented (one or more slides).</a:t>
            </a:r>
          </a:p>
          <a:p>
            <a:r>
              <a:rPr lang="en-US" dirty="0" smtClean="0"/>
              <a:t>4.2. UML use cases and the use case diagram for the implemented use cases (one or more slides).</a:t>
            </a:r>
          </a:p>
          <a:p>
            <a:r>
              <a:rPr lang="en-US" dirty="0" smtClean="0"/>
              <a:t>4.3. UML sequence diagrams for the implemented use cases.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95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4. Requirements:</a:t>
            </a:r>
          </a:p>
          <a:p>
            <a:r>
              <a:rPr lang="en-US" dirty="0" smtClean="0"/>
              <a:t>4.1. User stories implemented (one or more slides).</a:t>
            </a:r>
          </a:p>
          <a:p>
            <a:r>
              <a:rPr lang="en-US" dirty="0" smtClean="0"/>
              <a:t>4.2. UML use cases and the use case diagram for the implemented use cases (one or more slides).</a:t>
            </a:r>
          </a:p>
          <a:p>
            <a:r>
              <a:rPr lang="en-US" dirty="0" smtClean="0"/>
              <a:t>4.3. UML sequence diagrams for the implemented use cases.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95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08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5. System design:</a:t>
            </a:r>
          </a:p>
          <a:p>
            <a:r>
              <a:rPr lang="en-US" dirty="0" smtClean="0"/>
              <a:t>5.1. System decomposition; identify the architecture patterns used (one slide).</a:t>
            </a:r>
          </a:p>
          <a:p>
            <a:r>
              <a:rPr lang="en-US" dirty="0" smtClean="0"/>
              <a:t>5.2. System deployment – h/w and s/w requirements (one slide).</a:t>
            </a:r>
          </a:p>
          <a:p>
            <a:r>
              <a:rPr lang="en-US" dirty="0" smtClean="0"/>
              <a:t>5.3. Persistent data design (one slide).</a:t>
            </a:r>
          </a:p>
          <a:p>
            <a:r>
              <a:rPr lang="en-US" dirty="0" smtClean="0"/>
              <a:t>5.4. Security/Privacy (one slide).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574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6. Detailed design:</a:t>
            </a:r>
          </a:p>
          <a:p>
            <a:r>
              <a:rPr lang="en-US" dirty="0" smtClean="0"/>
              <a:t>6.1. Minimal class diagram. Identify the design patterns used (one or more slides).</a:t>
            </a:r>
          </a:p>
          <a:p>
            <a:r>
              <a:rPr lang="en-US" dirty="0" smtClean="0"/>
              <a:t>6.2. State machine for the main control object or the most important object of the implemented uses cases (one or more slides).</a:t>
            </a:r>
          </a:p>
          <a:p>
            <a:r>
              <a:rPr lang="en-US" dirty="0" smtClean="0"/>
              <a:t>6.3. Main algorithm used related to an implemented use case described above (one or more slides).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46FAC-226B-4115-960C-7B2E97248D67}" type="slidenum">
              <a:rPr lang="en-US" altLang="en-US" smtClean="0"/>
              <a:pPr/>
              <a:t>15</a:t>
            </a:fld>
            <a:endParaRPr lang="en-US" alt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42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717F686-B4A6-447F-828A-5D262224A41B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94BC1-1497-4BDC-A1E5-B32793525C1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353166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2CA90DF-B743-4C61-98F9-15474827589A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55F54-7FB7-4864-A52B-2722A7103E1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2125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D3E1163-B97F-4712-B746-49001DBDC9E0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4C96F-308B-488D-8EB8-53D98611049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8403515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2345A31-C415-4F45-927D-B33DCD936451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94BC1-1497-4BDC-A1E5-B32793525C11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367466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9FCCDF-F4DE-4A3C-9A16-6A9C2390AA59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8086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0B5C37-AA9D-43B5-B609-7F7D44D41246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455A5-A4A9-468F-A1D3-4785F870EBD4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98344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3801DC3-A09D-4842-9C54-77A9A97EEC22}" type="datetime1">
              <a:rPr lang="en-US" smtClean="0"/>
              <a:t>12/10/2015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C070B-E897-4FE2-87D3-937C19FE74A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5333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2690450-3E0F-4986-AA09-2DDBB81C4757}" type="datetime1">
              <a:rPr lang="en-US" smtClean="0"/>
              <a:t>12/10/2015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9F1A1-38E2-4BE0-8480-E43DB31206E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86205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7A3664A-DDB8-4F8E-A3E4-50479ABE03EF}" type="datetime1">
              <a:rPr lang="en-US" smtClean="0"/>
              <a:t>12/10/2015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1F6D4-B72F-4031-BB13-DF465A8C787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87902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1478F6B-78BE-4D5A-9E44-CD8E075370C5}" type="datetime1">
              <a:rPr lang="en-US" smtClean="0"/>
              <a:t>12/10/2015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3598-FCF8-48A4-9FF5-EF2B5DDBAA8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85232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07AE2B72-D512-4074-9625-E1D9CA6737F5}" type="datetime1">
              <a:rPr lang="en-US" smtClean="0"/>
              <a:t>12/10/2015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3ECB25-1E4F-4A8B-8783-EC7587DDB69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2672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4782C38-E1EB-4853-A819-0851F1B96A9C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00496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82D04B-4720-48A7-9E20-5666E2E674B0}" type="datetime1">
              <a:rPr lang="en-US" smtClean="0"/>
              <a:t>12/10/2015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AC369-66D3-4EFC-BB3B-678C81E2159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12714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9E2037F-38F0-4833-90FD-1C17A3FC5DCD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55F54-7FB7-4864-A52B-2722A7103E1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73647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66E7617-EFE1-4014-8A09-8E201BD3FAEB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4C96F-308B-488D-8EB8-53D98611049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8297911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6C869-9A0E-40F0-BA76-CDCB821DFAF6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455A5-A4A9-468F-A1D3-4785F870EBD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9647310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D37016A-4B42-43ED-A509-34F24DD7D77E}" type="datetime1">
              <a:rPr lang="en-US" smtClean="0"/>
              <a:t>12/10/2015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C070B-E897-4FE2-87D3-937C19FE74A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5751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4E61706-1681-4627-A51D-F0F95E811C0A}" type="datetime1">
              <a:rPr lang="en-US" smtClean="0"/>
              <a:t>12/10/2015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9F1A1-38E2-4BE0-8480-E43DB31206E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87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B2F2359-90B2-4736-8BC8-F59BE5667663}" type="datetime1">
              <a:rPr lang="en-US" smtClean="0"/>
              <a:t>12/10/2015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1F6D4-B72F-4031-BB13-DF465A8C7873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093C64C-1669-4DD4-B957-0FA1371B5D45}" type="datetime1">
              <a:rPr lang="en-US" smtClean="0"/>
              <a:t>12/10/2015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3598-FCF8-48A4-9FF5-EF2B5DDBAA8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2752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C70631E-A44B-4E89-9CAA-799234C4A5C8}" type="datetime1">
              <a:rPr lang="en-US" smtClean="0"/>
              <a:t>12/10/2015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B25-1E4F-4A8B-8783-EC7587DDB69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5409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103A4D-D659-4B14-BDA2-E658B40CE7CC}" type="datetime1">
              <a:rPr lang="en-US" smtClean="0"/>
              <a:t>12/10/2015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AC369-66D3-4EFC-BB3B-678C81E2159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287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fld id="{99C34D70-42C3-4D93-9FA6-7EF91B5E7A78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113F0-A774-4A14-AA2C-3A403885806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2699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07" r:id="rId1"/>
    <p:sldLayoutId id="2147484808" r:id="rId2"/>
    <p:sldLayoutId id="2147484809" r:id="rId3"/>
    <p:sldLayoutId id="2147484810" r:id="rId4"/>
    <p:sldLayoutId id="2147484811" r:id="rId5"/>
    <p:sldLayoutId id="2147484812" r:id="rId6"/>
    <p:sldLayoutId id="2147484813" r:id="rId7"/>
    <p:sldLayoutId id="2147484814" r:id="rId8"/>
    <p:sldLayoutId id="2147484815" r:id="rId9"/>
    <p:sldLayoutId id="2147484816" r:id="rId10"/>
    <p:sldLayoutId id="214748481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721B9A7D-D4A9-44D8-96A9-9566A34F0896}" type="datetime1">
              <a:rPr lang="en-US" smtClean="0"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2B113F0-A774-4A14-AA2C-3A403885806F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2158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39" r:id="rId1"/>
    <p:sldLayoutId id="2147484940" r:id="rId2"/>
    <p:sldLayoutId id="2147484941" r:id="rId3"/>
    <p:sldLayoutId id="2147484942" r:id="rId4"/>
    <p:sldLayoutId id="2147484943" r:id="rId5"/>
    <p:sldLayoutId id="2147484944" r:id="rId6"/>
    <p:sldLayoutId id="2147484945" r:id="rId7"/>
    <p:sldLayoutId id="2147484946" r:id="rId8"/>
    <p:sldLayoutId id="2147484947" r:id="rId9"/>
    <p:sldLayoutId id="2147484948" r:id="rId10"/>
    <p:sldLayoutId id="214748494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ctrTitle"/>
          </p:nvPr>
        </p:nvSpPr>
        <p:spPr>
          <a:xfrm>
            <a:off x="228600" y="2667000"/>
            <a:ext cx="8686800" cy="2438400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altLang="en-US" dirty="0" err="1" smtClean="0">
                <a:ea typeface="ＭＳ Ｐゴシック" pitchFamily="34" charset="-128"/>
              </a:rPr>
              <a:t>GenomePro</a:t>
            </a:r>
            <a:r>
              <a:rPr lang="en-US" altLang="en-US" dirty="0" smtClean="0">
                <a:ea typeface="ＭＳ Ｐゴシック" pitchFamily="34" charset="-128"/>
              </a:rPr>
              <a:t> 2.0</a:t>
            </a:r>
            <a:br>
              <a:rPr lang="en-US" altLang="en-US" dirty="0" smtClean="0">
                <a:ea typeface="ＭＳ Ｐゴシック" pitchFamily="34" charset="-128"/>
              </a:rPr>
            </a:br>
            <a:r>
              <a:rPr lang="en-US" altLang="en-US" sz="2800" dirty="0" smtClean="0">
                <a:ea typeface="ＭＳ Ｐゴシック" pitchFamily="34" charset="-128"/>
              </a:rPr>
              <a:t>Team Members: Guido Ruiz &amp; Mardoqueu Mesquita</a:t>
            </a:r>
            <a:br>
              <a:rPr lang="en-US" altLang="en-US" sz="2800" dirty="0" smtClean="0">
                <a:ea typeface="ＭＳ Ｐゴシック" pitchFamily="34" charset="-128"/>
              </a:rPr>
            </a:br>
            <a:r>
              <a:rPr lang="en-US" altLang="en-US" sz="2800" dirty="0" smtClean="0">
                <a:ea typeface="ＭＳ Ｐゴシック" pitchFamily="34" charset="-128"/>
              </a:rPr>
              <a:t>Product Owner: Michael Robinson</a:t>
            </a:r>
            <a:br>
              <a:rPr lang="en-US" altLang="en-US" sz="2800" dirty="0" smtClean="0">
                <a:ea typeface="ＭＳ Ｐゴシック" pitchFamily="34" charset="-128"/>
              </a:rPr>
            </a:br>
            <a:r>
              <a:rPr lang="en-US" altLang="en-US" sz="2800" dirty="0" smtClean="0">
                <a:ea typeface="ＭＳ Ｐゴシック" pitchFamily="34" charset="-128"/>
              </a:rPr>
              <a:t>Instructor: Masoud Sadjadi</a:t>
            </a:r>
            <a:br>
              <a:rPr lang="en-US" altLang="en-US" sz="2800" dirty="0" smtClean="0">
                <a:ea typeface="ＭＳ Ｐゴシック" pitchFamily="34" charset="-128"/>
              </a:rPr>
            </a:br>
            <a:r>
              <a:rPr lang="en-US" altLang="en-US" dirty="0" smtClean="0">
                <a:ea typeface="ＭＳ Ｐゴシック" pitchFamily="34" charset="-128"/>
              </a:rPr>
              <a:t/>
            </a:r>
            <a:br>
              <a:rPr lang="en-US" altLang="en-US" dirty="0" smtClean="0">
                <a:ea typeface="ＭＳ Ｐゴシック" pitchFamily="34" charset="-128"/>
              </a:rPr>
            </a:br>
            <a:r>
              <a:rPr lang="en-US" altLang="en-US" sz="1800" dirty="0" smtClean="0">
                <a:ea typeface="ＭＳ Ｐゴシック" pitchFamily="34" charset="-128"/>
              </a:rPr>
              <a:t>School of Computing and Information Sciences</a:t>
            </a:r>
            <a:br>
              <a:rPr lang="en-US" altLang="en-US" sz="1800" dirty="0" smtClean="0">
                <a:ea typeface="ＭＳ Ｐゴシック" pitchFamily="34" charset="-128"/>
              </a:rPr>
            </a:br>
            <a:r>
              <a:rPr lang="en-US" altLang="en-US" sz="1800" dirty="0" smtClean="0">
                <a:ea typeface="ＭＳ Ｐゴシック" pitchFamily="34" charset="-128"/>
              </a:rPr>
              <a:t>Florida International University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20483" name="Subtitle 2"/>
          <p:cNvSpPr>
            <a:spLocks noGrp="1"/>
          </p:cNvSpPr>
          <p:nvPr>
            <p:ph type="subTitle" idx="1"/>
          </p:nvPr>
        </p:nvSpPr>
        <p:spPr>
          <a:xfrm>
            <a:off x="228600" y="5643562"/>
            <a:ext cx="8686800" cy="1219200"/>
          </a:xfrm>
        </p:spPr>
        <p:txBody>
          <a:bodyPr/>
          <a:lstStyle/>
          <a:p>
            <a:pPr algn="ctr" eaLnBrk="1" hangingPunct="1"/>
            <a:r>
              <a:rPr lang="en-US" altLang="en-US" dirty="0" smtClean="0">
                <a:ea typeface="ＭＳ Ｐゴシック" pitchFamily="34" charset="-128"/>
              </a:rPr>
              <a:t>December 11, 2015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228600" y="228600"/>
            <a:ext cx="86868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001D4D"/>
                </a:solidFill>
                <a:latin typeface="+mj-lt"/>
                <a:ea typeface="ＭＳ Ｐゴシック" pitchFamily="-111" charset="-128"/>
                <a:cs typeface="ＭＳ Ｐゴシック" pitchFamily="-111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9pPr>
          </a:lstStyle>
          <a:p>
            <a:pPr algn="ctr" eaLnBrk="1" hangingPunct="1"/>
            <a:r>
              <a:rPr lang="en-US" altLang="en-US" sz="3600" dirty="0" smtClean="0">
                <a:ea typeface="ＭＳ Ｐゴシック" pitchFamily="34" charset="-128"/>
              </a:rPr>
              <a:t>Senior Project Final Presentation</a:t>
            </a:r>
            <a:r>
              <a:rPr lang="en-US" altLang="en-US" dirty="0" smtClean="0">
                <a:ea typeface="ＭＳ Ｐゴシック" pitchFamily="34" charset="-128"/>
              </a:rPr>
              <a:t/>
            </a:r>
            <a:br>
              <a:rPr lang="en-US" altLang="en-US" dirty="0" smtClean="0">
                <a:ea typeface="ＭＳ Ｐゴシック" pitchFamily="34" charset="-128"/>
              </a:rPr>
            </a:br>
            <a:r>
              <a:rPr lang="en-US" altLang="en-US" sz="2800" dirty="0" smtClean="0">
                <a:ea typeface="ＭＳ Ｐゴシック" pitchFamily="34" charset="-128"/>
              </a:rPr>
              <a:t>Fall 2015</a:t>
            </a:r>
            <a:endParaRPr lang="en-US" alt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86702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10894" y="304800"/>
            <a:ext cx="2400300" cy="1279525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Deployment Diagram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0" y="86894"/>
            <a:ext cx="5411056" cy="677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3598-FCF8-48A4-9FF5-EF2B5DDBAA8F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248994" y="1510837"/>
            <a:ext cx="2529963" cy="4868191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Wingdings 2" pitchFamily="18" charset="2"/>
              <a:buChar char="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 2" pitchFamily="18" charset="2"/>
              <a:buChar char="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5 tiers: Client, Data, System, Logic &amp; Web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Limiting connections promotes security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Any tier easily swappable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6856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637" y="1676400"/>
            <a:ext cx="2400300" cy="4868191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/>
              <a:t>Geared towards Tools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/>
              <a:t>Normalized</a:t>
            </a:r>
            <a:r>
              <a:rPr lang="en-US" sz="2800" dirty="0"/>
              <a:t> </a:t>
            </a:r>
            <a:r>
              <a:rPr lang="en-US" sz="2800" dirty="0" smtClean="0"/>
              <a:t>to 3NF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/>
              <a:t>Every one to many contain primary keys</a:t>
            </a: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"/>
            <a:ext cx="6096000" cy="6857999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B25-1E4F-4A8B-8783-EC7587DDB69B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65637" y="304799"/>
            <a:ext cx="2400300" cy="12795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chemeClr val="bg1"/>
                </a:solidFill>
              </a:rPr>
              <a:t>Database Modeling</a:t>
            </a:r>
          </a:p>
        </p:txBody>
      </p:sp>
    </p:spTree>
    <p:extLst>
      <p:ext uri="{BB962C8B-B14F-4D97-AF65-F5344CB8AC3E}">
        <p14:creationId xmlns:p14="http://schemas.microsoft.com/office/powerpoint/2010/main" val="235668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and Privacy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Prepared Statements</a:t>
            </a:r>
          </a:p>
          <a:p>
            <a:pPr lvl="1"/>
            <a:r>
              <a:rPr lang="en-US" sz="2600" dirty="0" smtClean="0"/>
              <a:t>Prevents SQL injection</a:t>
            </a:r>
          </a:p>
          <a:p>
            <a:r>
              <a:rPr lang="en-US" sz="3000" dirty="0" smtClean="0"/>
              <a:t>Automatic Logout</a:t>
            </a:r>
          </a:p>
          <a:p>
            <a:pPr lvl="1"/>
            <a:r>
              <a:rPr lang="en-US" sz="2800" dirty="0" smtClean="0"/>
              <a:t>Protects user’s sensitive data</a:t>
            </a:r>
          </a:p>
          <a:p>
            <a:r>
              <a:rPr lang="en-US" sz="3000" dirty="0" smtClean="0"/>
              <a:t>FTP Password</a:t>
            </a:r>
          </a:p>
          <a:p>
            <a:pPr lvl="1"/>
            <a:r>
              <a:rPr lang="en-US" sz="2800" dirty="0" smtClean="0"/>
              <a:t>Authentication when accessing FTP</a:t>
            </a:r>
          </a:p>
          <a:p>
            <a:pPr lvl="2"/>
            <a:r>
              <a:rPr lang="en-US" sz="2400" dirty="0" smtClean="0"/>
              <a:t>Even if the user is logged into the site</a:t>
            </a:r>
          </a:p>
          <a:p>
            <a:pPr lvl="1"/>
            <a:r>
              <a:rPr lang="en-US" sz="2800" dirty="0" smtClean="0"/>
              <a:t>Protects from stealing a link to someone’s file</a:t>
            </a:r>
          </a:p>
          <a:p>
            <a:endParaRPr lang="en-US" sz="3000" dirty="0" smtClean="0"/>
          </a:p>
          <a:p>
            <a:pPr marL="384048" lvl="2" indent="0">
              <a:buNone/>
            </a:pPr>
            <a:endParaRPr lang="en-US" sz="2600" dirty="0" smtClean="0"/>
          </a:p>
          <a:p>
            <a:pPr lvl="1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596639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52400"/>
            <a:ext cx="2400300" cy="1280159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Model - Controller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637" y="1510837"/>
            <a:ext cx="2400300" cy="4868191"/>
          </a:xfrm>
        </p:spPr>
        <p:txBody>
          <a:bodyPr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User model handles related retrieval from the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Used by controllers including register and profile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174" y="0"/>
            <a:ext cx="61722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B25-1E4F-4A8B-8783-EC7587DDB69B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475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0"/>
            <a:ext cx="6172200" cy="685800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B25-1E4F-4A8B-8783-EC7587DDB69B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42900" y="152400"/>
            <a:ext cx="2400300" cy="1280159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Model - Controller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637" y="1510837"/>
            <a:ext cx="2400300" cy="4868191"/>
          </a:xfrm>
        </p:spPr>
        <p:txBody>
          <a:bodyPr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User model handles related retrieval from the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Used by controllers including register and profile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83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381000"/>
            <a:ext cx="8135937" cy="1044575"/>
          </a:xfrm>
        </p:spPr>
        <p:txBody>
          <a:bodyPr/>
          <a:lstStyle/>
          <a:p>
            <a:r>
              <a:rPr lang="en-US" dirty="0"/>
              <a:t>Main </a:t>
            </a:r>
            <a:r>
              <a:rPr lang="en-US" dirty="0" smtClean="0"/>
              <a:t>Algorithm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15</a:t>
            </a:fld>
            <a:endParaRPr lang="en-US" alt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781061"/>
            <a:ext cx="5334000" cy="4444113"/>
          </a:xfrm>
        </p:spPr>
      </p:pic>
    </p:spTree>
    <p:extLst>
      <p:ext uri="{BB962C8B-B14F-4D97-AF65-F5344CB8AC3E}">
        <p14:creationId xmlns:p14="http://schemas.microsoft.com/office/powerpoint/2010/main" val="3568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5643"/>
            <a:ext cx="7543800" cy="1450757"/>
          </a:xfrm>
        </p:spPr>
        <p:txBody>
          <a:bodyPr/>
          <a:lstStyle/>
          <a:p>
            <a:r>
              <a:rPr lang="en-US" dirty="0" smtClean="0"/>
              <a:t>Test </a:t>
            </a:r>
            <a:r>
              <a:rPr lang="en-US" dirty="0" smtClean="0"/>
              <a:t>Case (Sunny)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056" y="1821810"/>
            <a:ext cx="6282344" cy="4448830"/>
          </a:xfrm>
        </p:spPr>
      </p:pic>
    </p:spTree>
    <p:extLst>
      <p:ext uri="{BB962C8B-B14F-4D97-AF65-F5344CB8AC3E}">
        <p14:creationId xmlns:p14="http://schemas.microsoft.com/office/powerpoint/2010/main" val="216410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5643"/>
            <a:ext cx="7543800" cy="1450757"/>
          </a:xfrm>
        </p:spPr>
        <p:txBody>
          <a:bodyPr/>
          <a:lstStyle/>
          <a:p>
            <a:r>
              <a:rPr lang="en-US" dirty="0" smtClean="0"/>
              <a:t>Test </a:t>
            </a:r>
            <a:r>
              <a:rPr lang="en-US" dirty="0" smtClean="0"/>
              <a:t>Case (Rainy)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17</a:t>
            </a:fld>
            <a:endParaRPr lang="en-US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80" y="2057400"/>
            <a:ext cx="7529838" cy="3581400"/>
          </a:xfrm>
        </p:spPr>
      </p:pic>
    </p:spTree>
    <p:extLst>
      <p:ext uri="{BB962C8B-B14F-4D97-AF65-F5344CB8AC3E}">
        <p14:creationId xmlns:p14="http://schemas.microsoft.com/office/powerpoint/2010/main" val="157456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18</a:t>
            </a:fld>
            <a:endParaRPr lang="en-US" alt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023360"/>
          </a:xfrm>
        </p:spPr>
        <p:txBody>
          <a:bodyPr>
            <a:normAutofit/>
          </a:bodyPr>
          <a:lstStyle/>
          <a:p>
            <a:pPr lvl="1"/>
            <a:r>
              <a:rPr lang="en-US" sz="3200" dirty="0" err="1" smtClean="0"/>
              <a:t>GenomePro</a:t>
            </a:r>
            <a:r>
              <a:rPr lang="en-US" sz="3200" dirty="0" smtClean="0"/>
              <a:t> hopes to be as useful as a scientific calculator is to a Mathematician</a:t>
            </a:r>
          </a:p>
          <a:p>
            <a:pPr lvl="1"/>
            <a:r>
              <a:rPr lang="en-US" sz="3200" dirty="0" smtClean="0"/>
              <a:t>This project is all about interdisciplinary collaboration, making CS a supplement!</a:t>
            </a:r>
          </a:p>
          <a:p>
            <a:pPr marL="0" indent="0">
              <a:buNone/>
            </a:pPr>
            <a:endParaRPr lang="en-US" sz="3200" dirty="0" smtClean="0"/>
          </a:p>
          <a:p>
            <a:pPr marL="0" indent="0" algn="ctr">
              <a:buNone/>
            </a:pPr>
            <a:r>
              <a:rPr lang="en-US" sz="3200" dirty="0" smtClean="0"/>
              <a:t>Guido Ruiz (guidoruiz4@gmail)</a:t>
            </a:r>
            <a:br>
              <a:rPr lang="en-US" sz="3200" dirty="0" smtClean="0"/>
            </a:br>
            <a:r>
              <a:rPr lang="en-US" sz="3200" dirty="0"/>
              <a:t>Any Questions? </a:t>
            </a:r>
            <a:r>
              <a:rPr lang="en-US" sz="3200" dirty="0" smtClean="0"/>
              <a:t> </a:t>
            </a:r>
            <a:r>
              <a:rPr lang="en-US" sz="3200" b="1" dirty="0" smtClean="0"/>
              <a:t>THANK YOU!</a:t>
            </a:r>
            <a:endParaRPr lang="en-US" sz="2800" b="1" dirty="0" smtClean="0"/>
          </a:p>
          <a:p>
            <a:endParaRPr lang="en-US" sz="3000" dirty="0" smtClean="0"/>
          </a:p>
          <a:p>
            <a:pPr marL="384048" lvl="2" indent="0">
              <a:buNone/>
            </a:pPr>
            <a:endParaRPr lang="en-US" sz="2600" dirty="0" smtClean="0"/>
          </a:p>
          <a:p>
            <a:pPr lvl="1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97787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838815" y="1469"/>
            <a:ext cx="7543800" cy="1450757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Problem </a:t>
            </a:r>
            <a:r>
              <a:rPr lang="en-US" altLang="en-US" dirty="0" smtClean="0">
                <a:ea typeface="ＭＳ Ｐゴシック" pitchFamily="34" charset="-128"/>
              </a:rPr>
              <a:t>Definition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9184" y="1905000"/>
            <a:ext cx="7583487" cy="420846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400" dirty="0" smtClean="0"/>
              <a:t>Whole Project:</a:t>
            </a:r>
          </a:p>
          <a:p>
            <a:pPr lvl="2">
              <a:defRPr/>
            </a:pPr>
            <a:r>
              <a:rPr lang="en-US" sz="2800" dirty="0" smtClean="0"/>
              <a:t>Develop a tool for Biomedical Engineers</a:t>
            </a:r>
          </a:p>
          <a:p>
            <a:pPr lvl="3">
              <a:defRPr/>
            </a:pPr>
            <a:r>
              <a:rPr lang="en-US" sz="2800" dirty="0" smtClean="0"/>
              <a:t>To find patterns in Genomes</a:t>
            </a:r>
          </a:p>
          <a:p>
            <a:pPr lvl="3">
              <a:defRPr/>
            </a:pPr>
            <a:r>
              <a:rPr lang="en-US" sz="2800" dirty="0" smtClean="0"/>
              <a:t>To predict sickness and develop cures</a:t>
            </a:r>
          </a:p>
          <a:p>
            <a:pPr>
              <a:defRPr/>
            </a:pPr>
            <a:r>
              <a:rPr lang="en-US" sz="3400" dirty="0" smtClean="0"/>
              <a:t>My Part:</a:t>
            </a:r>
          </a:p>
          <a:p>
            <a:pPr lvl="2">
              <a:defRPr/>
            </a:pPr>
            <a:r>
              <a:rPr lang="en-US" sz="2800" dirty="0" smtClean="0"/>
              <a:t>Back-end expert</a:t>
            </a:r>
          </a:p>
          <a:p>
            <a:pPr lvl="3">
              <a:defRPr/>
            </a:pPr>
            <a:r>
              <a:rPr lang="en-US" sz="2800" dirty="0" smtClean="0"/>
              <a:t>Created PHP structures and controllers</a:t>
            </a:r>
          </a:p>
          <a:p>
            <a:pPr lvl="3">
              <a:defRPr/>
            </a:pPr>
            <a:r>
              <a:rPr lang="en-US" sz="2800" dirty="0" smtClean="0"/>
              <a:t>Created libraries and database schema</a:t>
            </a:r>
          </a:p>
          <a:p>
            <a:pPr lvl="2">
              <a:defRPr/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2039"/>
            <a:ext cx="7543800" cy="746761"/>
          </a:xfrm>
        </p:spPr>
        <p:txBody>
          <a:bodyPr/>
          <a:lstStyle/>
          <a:p>
            <a:r>
              <a:rPr lang="en-US" dirty="0" smtClean="0"/>
              <a:t>Gantt Chart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914400"/>
            <a:ext cx="8239431" cy="5798889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544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User </a:t>
            </a:r>
            <a:r>
              <a:rPr lang="en-US" dirty="0" smtClean="0"/>
              <a:t>Stories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4</a:t>
            </a:fld>
            <a:endParaRPr lang="en-US" alt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200" dirty="0" smtClean="0"/>
              <a:t>I worked solemnly on: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Modifying register and tools page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Modifying the backend on job processing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Integrating tools: </a:t>
            </a:r>
            <a:r>
              <a:rPr lang="en-US" sz="3000" dirty="0" smtClean="0"/>
              <a:t>Probes and Signatures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 smtClean="0"/>
              <a:t>FTP Page for registered users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 smtClean="0"/>
              <a:t>Creating CRON jobs for the system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 smtClean="0"/>
              <a:t>Admin access to user features and database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 smtClean="0"/>
              <a:t>Adding Job chaining functionality</a:t>
            </a:r>
          </a:p>
          <a:p>
            <a:pPr marL="0" indent="0">
              <a:buNone/>
            </a:pPr>
            <a:r>
              <a:rPr lang="en-US" sz="3000" dirty="0" smtClean="0"/>
              <a:t>Other user stories were a collaboration, or only by </a:t>
            </a:r>
            <a:r>
              <a:rPr lang="en-US" sz="3000" dirty="0" err="1" smtClean="0"/>
              <a:t>Mardoqueu</a:t>
            </a:r>
            <a:endParaRPr lang="en-US" sz="3000" dirty="0" smtClean="0"/>
          </a:p>
          <a:p>
            <a:pPr marL="514350" indent="-514350"/>
            <a:endParaRPr lang="en-US" sz="3200" dirty="0" smtClean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8143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Most significant user story was to create a CRON job queue for the system.</a:t>
            </a:r>
          </a:p>
          <a:p>
            <a:pPr lvl="1"/>
            <a:r>
              <a:rPr lang="en-US" sz="3000" dirty="0" smtClean="0"/>
              <a:t>Jobs are now processed every minute</a:t>
            </a:r>
          </a:p>
          <a:p>
            <a:pPr lvl="1"/>
            <a:r>
              <a:rPr lang="en-US" sz="3000" dirty="0" smtClean="0"/>
              <a:t>No overlapping</a:t>
            </a:r>
          </a:p>
          <a:p>
            <a:pPr lvl="1"/>
            <a:r>
              <a:rPr lang="en-US" sz="3000" dirty="0" smtClean="0"/>
              <a:t>FCFS (FIFO) fashion</a:t>
            </a:r>
          </a:p>
          <a:p>
            <a:r>
              <a:rPr lang="en-US" sz="3200" dirty="0" smtClean="0"/>
              <a:t>Before, jobs were processed when submitted</a:t>
            </a:r>
          </a:p>
          <a:p>
            <a:pPr lvl="1"/>
            <a:r>
              <a:rPr lang="en-US" sz="2800" dirty="0" smtClean="0"/>
              <a:t>Big jobs led to a frozen site for a long time</a:t>
            </a:r>
          </a:p>
          <a:p>
            <a:pPr marL="384048" lvl="2" indent="0">
              <a:buNone/>
            </a:pPr>
            <a:endParaRPr lang="en-US" sz="2600" dirty="0" smtClean="0"/>
          </a:p>
          <a:p>
            <a:pPr lvl="1"/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7734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76200"/>
            <a:ext cx="6029324" cy="6725106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3598-FCF8-48A4-9FF5-EF2B5DDBAA8F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2401" y="152400"/>
            <a:ext cx="2819400" cy="1280159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Use Cases</a:t>
            </a:r>
            <a:endParaRPr lang="en-US" sz="3200" b="1" dirty="0"/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365637" y="1510837"/>
            <a:ext cx="2225164" cy="4868191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Wingdings 2" pitchFamily="18" charset="2"/>
              <a:buChar char="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 2" pitchFamily="18" charset="2"/>
              <a:buChar char="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/>
              <a:t>Total of 29 use cases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/>
              <a:t>Admin actor is a super of User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5423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Most significant use case </a:t>
            </a:r>
            <a:r>
              <a:rPr lang="en-US" sz="3200" dirty="0" smtClean="0"/>
              <a:t>was </a:t>
            </a:r>
            <a:r>
              <a:rPr lang="en-US" sz="3200" dirty="0"/>
              <a:t>to redesign the way users submit </a:t>
            </a:r>
            <a:r>
              <a:rPr lang="en-US" sz="3200" dirty="0" smtClean="0"/>
              <a:t>jobs.</a:t>
            </a:r>
            <a:endParaRPr lang="en-US" sz="3200" dirty="0"/>
          </a:p>
          <a:p>
            <a:pPr lvl="1"/>
            <a:r>
              <a:rPr lang="en-US" sz="3000" dirty="0"/>
              <a:t>Tools page more intuitive</a:t>
            </a:r>
          </a:p>
          <a:p>
            <a:pPr lvl="1"/>
            <a:r>
              <a:rPr lang="en-US" sz="3000" dirty="0"/>
              <a:t>Multiple job submission support</a:t>
            </a:r>
          </a:p>
          <a:p>
            <a:pPr lvl="1"/>
            <a:r>
              <a:rPr lang="en-US" sz="3000" dirty="0"/>
              <a:t>Complex jobs with arguments supported</a:t>
            </a:r>
          </a:p>
          <a:p>
            <a:pPr lvl="1"/>
            <a:r>
              <a:rPr lang="en-US" sz="3000" dirty="0"/>
              <a:t>Good validation system in place</a:t>
            </a:r>
          </a:p>
          <a:p>
            <a:pPr lvl="1"/>
            <a:r>
              <a:rPr lang="en-US" sz="3000" dirty="0"/>
              <a:t>History support</a:t>
            </a:r>
            <a:endParaRPr lang="en-US" sz="2600" dirty="0"/>
          </a:p>
          <a:p>
            <a:pPr marL="384048" lvl="2" indent="0">
              <a:buNone/>
            </a:pPr>
            <a:endParaRPr lang="en-US" sz="2600" dirty="0" smtClean="0"/>
          </a:p>
          <a:p>
            <a:pPr lvl="1"/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668F5-6BE9-42B2-89D8-E57480DDCA9A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5201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6200" y="0"/>
            <a:ext cx="8059737" cy="1044575"/>
          </a:xfrm>
        </p:spPr>
        <p:txBody>
          <a:bodyPr>
            <a:normAutofit/>
          </a:bodyPr>
          <a:lstStyle/>
          <a:p>
            <a:r>
              <a:rPr lang="en-US" dirty="0" smtClean="0"/>
              <a:t>Sequence Diagrams - Jobs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28" y="838200"/>
            <a:ext cx="8746286" cy="547052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3598-FCF8-48A4-9FF5-EF2B5DDBAA8F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231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152400"/>
            <a:ext cx="2819400" cy="1280159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System Design </a:t>
            </a:r>
            <a:r>
              <a:rPr lang="en-US" sz="3200" b="1" dirty="0" smtClean="0">
                <a:solidFill>
                  <a:schemeClr val="bg1"/>
                </a:solidFill>
              </a:rPr>
              <a:t>&amp; Decomposition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636" y="1510837"/>
            <a:ext cx="2529963" cy="4868191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/>
              <a:t>Modularity &amp; Scalability is key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/>
              <a:t>MVC used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Contributed controllers and models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0"/>
            <a:ext cx="61722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B25-1E4F-4A8B-8783-EC7587DDB69B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277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3688</TotalTime>
  <Words>904</Words>
  <Application>Microsoft Office PowerPoint</Application>
  <PresentationFormat>On-screen Show (4:3)</PresentationFormat>
  <Paragraphs>141</Paragraphs>
  <Slides>18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HDOfficeLightV0</vt:lpstr>
      <vt:lpstr>Retrospect</vt:lpstr>
      <vt:lpstr>GenomePro 2.0 Team Members: Guido Ruiz &amp; Mardoqueu Mesquita Product Owner: Michael Robinson Instructor: Masoud Sadjadi  School of Computing and Information Sciences Florida International University</vt:lpstr>
      <vt:lpstr>Problem Definition</vt:lpstr>
      <vt:lpstr>Gantt Chart</vt:lpstr>
      <vt:lpstr>User Stories</vt:lpstr>
      <vt:lpstr>User Stories</vt:lpstr>
      <vt:lpstr>PowerPoint Presentation</vt:lpstr>
      <vt:lpstr>User Stories</vt:lpstr>
      <vt:lpstr>Sequence Diagrams - Jobs</vt:lpstr>
      <vt:lpstr>System Design &amp; Decomposition</vt:lpstr>
      <vt:lpstr>Deployment Diagram</vt:lpstr>
      <vt:lpstr>PowerPoint Presentation</vt:lpstr>
      <vt:lpstr>Security and Privacy</vt:lpstr>
      <vt:lpstr>Model - Controller</vt:lpstr>
      <vt:lpstr>Model - Controller</vt:lpstr>
      <vt:lpstr>Main Algorithm </vt:lpstr>
      <vt:lpstr>Test Case (Sunny)</vt:lpstr>
      <vt:lpstr>Test Case (Rainy)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Faculty Meeting School of Computing and Information Sciences</dc:title>
  <dc:creator>Ivana Rodriguez</dc:creator>
  <cp:lastModifiedBy>Microsoft</cp:lastModifiedBy>
  <cp:revision>115</cp:revision>
  <cp:lastPrinted>2008-09-19T17:51:48Z</cp:lastPrinted>
  <dcterms:created xsi:type="dcterms:W3CDTF">2013-04-25T14:14:17Z</dcterms:created>
  <dcterms:modified xsi:type="dcterms:W3CDTF">2015-12-11T05:41:33Z</dcterms:modified>
</cp:coreProperties>
</file>

<file path=docProps/thumbnail.jpeg>
</file>